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76" r:id="rId3"/>
    <p:sldId id="257" r:id="rId4"/>
    <p:sldId id="278" r:id="rId5"/>
    <p:sldId id="279" r:id="rId6"/>
    <p:sldId id="258" r:id="rId7"/>
    <p:sldId id="259" r:id="rId8"/>
    <p:sldId id="302" r:id="rId9"/>
    <p:sldId id="263" r:id="rId10"/>
    <p:sldId id="303" r:id="rId11"/>
    <p:sldId id="304" r:id="rId12"/>
    <p:sldId id="297" r:id="rId13"/>
    <p:sldId id="296" r:id="rId14"/>
    <p:sldId id="298" r:id="rId15"/>
    <p:sldId id="299" r:id="rId16"/>
    <p:sldId id="300" r:id="rId17"/>
    <p:sldId id="308" r:id="rId18"/>
    <p:sldId id="260" r:id="rId19"/>
    <p:sldId id="268" r:id="rId20"/>
    <p:sldId id="277" r:id="rId21"/>
    <p:sldId id="269" r:id="rId22"/>
    <p:sldId id="271" r:id="rId23"/>
    <p:sldId id="274" r:id="rId24"/>
    <p:sldId id="280" r:id="rId25"/>
    <p:sldId id="282" r:id="rId26"/>
    <p:sldId id="283" r:id="rId27"/>
    <p:sldId id="285" r:id="rId28"/>
    <p:sldId id="284" r:id="rId29"/>
    <p:sldId id="286" r:id="rId30"/>
    <p:sldId id="287" r:id="rId31"/>
    <p:sldId id="288" r:id="rId32"/>
    <p:sldId id="281" r:id="rId33"/>
    <p:sldId id="289" r:id="rId34"/>
    <p:sldId id="305" r:id="rId35"/>
    <p:sldId id="275" r:id="rId36"/>
    <p:sldId id="290" r:id="rId37"/>
    <p:sldId id="291" r:id="rId38"/>
    <p:sldId id="292" r:id="rId39"/>
    <p:sldId id="293" r:id="rId40"/>
    <p:sldId id="301" r:id="rId41"/>
    <p:sldId id="294" r:id="rId42"/>
    <p:sldId id="295" r:id="rId43"/>
    <p:sldId id="306" r:id="rId44"/>
    <p:sldId id="307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http://www.linuxsoft.cz/article.php?id_article=1003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46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oracle.com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dirty="0" smtClean="0"/>
              <a:t>přednáška 7 –</a:t>
            </a:r>
            <a:r>
              <a:rPr lang="cs-CZ" sz="1600" dirty="0" err="1" smtClean="0"/>
              <a:t>Triggery</a:t>
            </a:r>
            <a:r>
              <a:rPr lang="cs-CZ" sz="1600" dirty="0" smtClean="0"/>
              <a:t>, pohledy, uložené procedury, kurzory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Triggery</a:t>
            </a:r>
            <a:r>
              <a:rPr lang="cs-CZ" dirty="0" smtClean="0"/>
              <a:t> - </a:t>
            </a:r>
            <a:r>
              <a:rPr lang="cs-CZ" dirty="0" err="1" smtClean="0"/>
              <a:t>Oracle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4274" name="Picture 2" descr="Výsledek obrázku pro oracle trig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700383" cy="479181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630932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http://docs.oracle.com/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Triggery</a:t>
            </a:r>
            <a:r>
              <a:rPr lang="cs-CZ" dirty="0" smtClean="0"/>
              <a:t> - </a:t>
            </a:r>
            <a:r>
              <a:rPr lang="cs-CZ" dirty="0" err="1" smtClean="0"/>
              <a:t>Oracle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5298" name="Picture 2" descr="Výsledek obrázku pro oracle trig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134195" cy="4511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 </a:t>
            </a:r>
            <a:r>
              <a:rPr lang="cs-CZ" dirty="0" err="1" smtClean="0"/>
              <a:t>triggeru</a:t>
            </a:r>
            <a:r>
              <a:rPr lang="cs-CZ" dirty="0" smtClean="0"/>
              <a:t>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50084"/>
            <a:ext cx="7704856" cy="466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 </a:t>
            </a:r>
            <a:r>
              <a:rPr lang="cs-CZ" dirty="0" err="1" smtClean="0"/>
              <a:t>triggeru</a:t>
            </a:r>
            <a:r>
              <a:rPr lang="cs-CZ" dirty="0" smtClean="0"/>
              <a:t>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709" y="1700808"/>
            <a:ext cx="7757503" cy="41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568952" cy="409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362" y="1628800"/>
            <a:ext cx="8755638" cy="4681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870968" cy="491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Triggery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Pozor na rekurzi – lze zakázat</a:t>
            </a:r>
          </a:p>
          <a:p>
            <a:pPr lvl="1"/>
            <a:r>
              <a:rPr lang="cs-CZ" dirty="0" smtClean="0"/>
              <a:t>SET RECURSIVE_TRIGGERS=OFF</a:t>
            </a:r>
          </a:p>
          <a:p>
            <a:r>
              <a:rPr lang="cs-CZ" dirty="0" smtClean="0"/>
              <a:t>NESTED_LEVEL – nepřímá rekurze ON/OFF</a:t>
            </a:r>
          </a:p>
          <a:p>
            <a:r>
              <a:rPr lang="cs-CZ" dirty="0" smtClean="0"/>
              <a:t>DISABLE TRIGGERS – vypnutí vykonávání</a:t>
            </a:r>
          </a:p>
          <a:p>
            <a:pPr lvl="1"/>
            <a:r>
              <a:rPr lang="en-US" dirty="0"/>
              <a:t>DISABLE TRIGGER ALL ON DATABASE </a:t>
            </a:r>
            <a:endParaRPr lang="cs-CZ" dirty="0" smtClean="0"/>
          </a:p>
          <a:p>
            <a:pPr lvl="1"/>
            <a:r>
              <a:rPr lang="cs-CZ" dirty="0"/>
              <a:t>DISABLE TRIGGER </a:t>
            </a:r>
            <a:r>
              <a:rPr lang="cs-CZ" dirty="0" err="1"/>
              <a:t>Sales.bonus_reminder</a:t>
            </a:r>
            <a:r>
              <a:rPr lang="cs-CZ" dirty="0"/>
              <a:t> ON </a:t>
            </a:r>
            <a:r>
              <a:rPr lang="cs-CZ" dirty="0" err="1"/>
              <a:t>Sales.SalesPersonQuotaHistory</a:t>
            </a:r>
            <a:r>
              <a:rPr lang="cs-CZ" dirty="0"/>
              <a:t>; </a:t>
            </a:r>
            <a:endParaRPr lang="cs-CZ" dirty="0" smtClean="0"/>
          </a:p>
          <a:p>
            <a:r>
              <a:rPr lang="cs-CZ" dirty="0" smtClean="0"/>
              <a:t>Systémové tabulky:</a:t>
            </a:r>
          </a:p>
          <a:p>
            <a:pPr lvl="1"/>
            <a:r>
              <a:rPr lang="cs-CZ" dirty="0" err="1" smtClean="0"/>
              <a:t>sys.triggers</a:t>
            </a:r>
            <a:endParaRPr lang="cs-CZ" dirty="0" smtClean="0"/>
          </a:p>
          <a:p>
            <a:pPr lvl="1"/>
            <a:r>
              <a:rPr lang="cs-CZ" dirty="0" err="1" smtClean="0"/>
              <a:t>Sys.objects</a:t>
            </a:r>
            <a:r>
              <a:rPr lang="cs-CZ" dirty="0" smtClean="0"/>
              <a:t> – DDL </a:t>
            </a:r>
            <a:r>
              <a:rPr lang="cs-CZ" smtClean="0"/>
              <a:t>trigger</a:t>
            </a:r>
            <a:endParaRPr lang="cs-CZ" dirty="0" smtClean="0"/>
          </a:p>
          <a:p>
            <a:pPr lvl="1"/>
            <a:r>
              <a:rPr lang="cs-CZ" dirty="0" err="1" smtClean="0"/>
              <a:t>Sys.server_triggers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406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View</a:t>
            </a:r>
            <a:r>
              <a:rPr lang="cs-CZ" dirty="0" smtClean="0"/>
              <a:t> - pohled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Virtuální tabulka definovaná jako výsledek dotazu (nad jednou nebo více tabulkami)</a:t>
            </a:r>
          </a:p>
          <a:p>
            <a:r>
              <a:rPr lang="cs-CZ" dirty="0" smtClean="0"/>
              <a:t>Chová se jako fyzická tabulka</a:t>
            </a:r>
          </a:p>
          <a:p>
            <a:r>
              <a:rPr lang="cs-CZ" dirty="0" smtClean="0"/>
              <a:t>Omezená možnost aktualizace dat</a:t>
            </a:r>
          </a:p>
          <a:p>
            <a:r>
              <a:rPr lang="cs-CZ" dirty="0" smtClean="0"/>
              <a:t>Význam – opakující se dotazy, zjednodušení práce</a:t>
            </a:r>
          </a:p>
        </p:txBody>
      </p:sp>
    </p:spTree>
    <p:extLst>
      <p:ext uri="{BB962C8B-B14F-4D97-AF65-F5344CB8AC3E}">
        <p14:creationId xmlns:p14="http://schemas.microsoft.com/office/powerpoint/2010/main" val="1558279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view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vwPracovnici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 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pracovnici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vwPracovnici</a:t>
            </a:r>
            <a:r>
              <a:rPr lang="cs-CZ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5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Trigger</a:t>
            </a:r>
            <a:endParaRPr lang="cs-CZ" dirty="0" smtClean="0"/>
          </a:p>
          <a:p>
            <a:r>
              <a:rPr lang="cs-CZ" dirty="0" smtClean="0"/>
              <a:t>Pohled (</a:t>
            </a:r>
            <a:r>
              <a:rPr lang="cs-CZ" dirty="0" err="1" smtClean="0"/>
              <a:t>view</a:t>
            </a:r>
            <a:r>
              <a:rPr lang="cs-CZ" dirty="0" smtClean="0"/>
              <a:t>)</a:t>
            </a:r>
          </a:p>
          <a:p>
            <a:r>
              <a:rPr lang="cs-CZ" dirty="0" smtClean="0"/>
              <a:t>Uložená procedura</a:t>
            </a:r>
          </a:p>
          <a:p>
            <a:r>
              <a:rPr lang="cs-CZ" dirty="0" smtClean="0"/>
              <a:t>Kurzor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Uložené procedury a funkce</a:t>
            </a:r>
          </a:p>
          <a:p>
            <a:pPr algn="ctr">
              <a:buNone/>
            </a:pPr>
            <a:r>
              <a:rPr lang="cs-CZ" dirty="0" smtClean="0"/>
              <a:t>(</a:t>
            </a:r>
            <a:r>
              <a:rPr lang="cs-CZ" dirty="0" err="1" smtClean="0"/>
              <a:t>Stored</a:t>
            </a:r>
            <a:r>
              <a:rPr lang="cs-CZ" dirty="0" smtClean="0"/>
              <a:t> </a:t>
            </a:r>
            <a:r>
              <a:rPr lang="cs-CZ" dirty="0" err="1" smtClean="0"/>
              <a:t>procedures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Uložená procedura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Pojmenovaný databázový objekt, který obsahuje program v jazyce SQL</a:t>
            </a:r>
          </a:p>
          <a:p>
            <a:r>
              <a:rPr lang="cs-CZ" dirty="0" smtClean="0"/>
              <a:t>Skript – dávka – uložená přímo v databázi</a:t>
            </a:r>
          </a:p>
          <a:p>
            <a:r>
              <a:rPr lang="cs-CZ" dirty="0" smtClean="0"/>
              <a:t>Může je spouštět jen autorizovaný uživatel</a:t>
            </a:r>
          </a:p>
          <a:p>
            <a:r>
              <a:rPr lang="cs-CZ" dirty="0" smtClean="0"/>
              <a:t>Rychlejší než online dotazy (exekuční plán je připraven při prvním spuštění)</a:t>
            </a:r>
          </a:p>
          <a:p>
            <a:r>
              <a:rPr lang="cs-CZ" dirty="0" smtClean="0"/>
              <a:t>Přenositelnost aplikací (procedury pro každý systém)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689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 v procedurách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Microsoft SQL Server – T-SQL</a:t>
            </a:r>
          </a:p>
          <a:p>
            <a:pPr>
              <a:buNone/>
            </a:pPr>
            <a:r>
              <a:rPr lang="cs-CZ" dirty="0" err="1" smtClean="0"/>
              <a:t>Oracle</a:t>
            </a:r>
            <a:r>
              <a:rPr lang="cs-CZ" dirty="0" smtClean="0"/>
              <a:t>: PL/SQL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SQL dotazy, cykly, podmínky</a:t>
            </a:r>
          </a:p>
          <a:p>
            <a:r>
              <a:rPr lang="cs-CZ" dirty="0" smtClean="0"/>
              <a:t>Při volání lze předat parametry</a:t>
            </a:r>
          </a:p>
          <a:p>
            <a:r>
              <a:rPr lang="cs-CZ" dirty="0" smtClean="0"/>
              <a:t>Nelze interakci s uživatelem</a:t>
            </a:r>
          </a:p>
        </p:txBody>
      </p:sp>
    </p:spTree>
    <p:extLst>
      <p:ext uri="{BB962C8B-B14F-4D97-AF65-F5344CB8AC3E}">
        <p14:creationId xmlns:p14="http://schemas.microsoft.com/office/powerpoint/2010/main" val="662321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Funkce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funkcionální programování</a:t>
            </a:r>
          </a:p>
          <a:p>
            <a:r>
              <a:rPr lang="cs-CZ" b="1" dirty="0" smtClean="0"/>
              <a:t>Procedura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strukturované (procedurální) programování</a:t>
            </a:r>
          </a:p>
          <a:p>
            <a:r>
              <a:rPr lang="cs-CZ" b="1" dirty="0" smtClean="0"/>
              <a:t>Metoda</a:t>
            </a:r>
            <a:r>
              <a:rPr lang="cs-CZ" dirty="0" smtClean="0"/>
              <a:t> – objektové programování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38450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Uložená procedura - syntax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USE </a:t>
            </a:r>
            <a:r>
              <a:rPr lang="en-US" sz="2400" dirty="0" err="1"/>
              <a:t>AdventureWorks</a:t>
            </a:r>
            <a:r>
              <a:rPr lang="en-US" sz="2400" dirty="0"/>
              <a:t>; 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GO 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CREATE </a:t>
            </a:r>
            <a:r>
              <a:rPr lang="en-US" sz="2400" dirty="0"/>
              <a:t>PROCEDURE </a:t>
            </a:r>
            <a:r>
              <a:rPr lang="en-US" sz="2400" dirty="0" err="1"/>
              <a:t>dbo.sp_who</a:t>
            </a:r>
            <a:r>
              <a:rPr lang="en-US" sz="2400" dirty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</a:t>
            </a:r>
            <a:r>
              <a:rPr lang="en-US" sz="2400" dirty="0" smtClean="0"/>
              <a:t>AS </a:t>
            </a:r>
            <a:r>
              <a:rPr lang="en-US" sz="2400" dirty="0"/>
              <a:t>SELECT </a:t>
            </a:r>
            <a:r>
              <a:rPr lang="en-US" sz="2400" dirty="0" err="1"/>
              <a:t>FirstName</a:t>
            </a:r>
            <a:r>
              <a:rPr lang="en-US" sz="2400" dirty="0"/>
              <a:t>, </a:t>
            </a:r>
            <a:r>
              <a:rPr lang="en-US" sz="2400" dirty="0" err="1"/>
              <a:t>LastName</a:t>
            </a:r>
            <a:r>
              <a:rPr lang="en-US" sz="2400" dirty="0"/>
              <a:t> FROM </a:t>
            </a:r>
            <a:r>
              <a:rPr lang="en-US" sz="2400" dirty="0" err="1"/>
              <a:t>Person.Contact</a:t>
            </a:r>
            <a:r>
              <a:rPr lang="en-US" sz="2400" dirty="0"/>
              <a:t>; 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GO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en-US" sz="2400" dirty="0" smtClean="0"/>
              <a:t>EXEC </a:t>
            </a:r>
            <a:r>
              <a:rPr lang="en-US" sz="2400" dirty="0" err="1"/>
              <a:t>sp_who</a:t>
            </a:r>
            <a:r>
              <a:rPr lang="en-US" sz="2400" dirty="0"/>
              <a:t>;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en-US" sz="2400" dirty="0" smtClean="0"/>
              <a:t>EXEC </a:t>
            </a:r>
            <a:r>
              <a:rPr lang="en-US" sz="2400" dirty="0" err="1"/>
              <a:t>dbo.sp_who</a:t>
            </a:r>
            <a:r>
              <a:rPr lang="en-US" sz="2400" dirty="0"/>
              <a:t>;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en-US" sz="2400" dirty="0" smtClean="0"/>
              <a:t>GO 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DROP </a:t>
            </a:r>
            <a:r>
              <a:rPr lang="en-US" sz="2400" dirty="0"/>
              <a:t>PROCEDURE </a:t>
            </a:r>
            <a:r>
              <a:rPr lang="en-US" sz="2400" dirty="0" err="1"/>
              <a:t>dbo.sp_who</a:t>
            </a:r>
            <a:r>
              <a:rPr lang="en-US" sz="2400" dirty="0"/>
              <a:t>; 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GO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0372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CREATE PROCEDURE </a:t>
            </a:r>
            <a:r>
              <a:rPr lang="cs-CZ" dirty="0" err="1" smtClean="0"/>
              <a:t>proc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[@</a:t>
            </a:r>
            <a:r>
              <a:rPr lang="cs-CZ" dirty="0" err="1" smtClean="0"/>
              <a:t>paramater</a:t>
            </a:r>
            <a:r>
              <a:rPr lang="cs-CZ" dirty="0" smtClean="0"/>
              <a:t>_1 data_type  [=default_</a:t>
            </a:r>
            <a:r>
              <a:rPr lang="cs-CZ" dirty="0" err="1" smtClean="0"/>
              <a:t>value</a:t>
            </a:r>
            <a:r>
              <a:rPr lang="cs-CZ" dirty="0" smtClean="0"/>
              <a:t>], ….]</a:t>
            </a:r>
          </a:p>
          <a:p>
            <a:pPr>
              <a:buNone/>
            </a:pPr>
            <a:r>
              <a:rPr lang="cs-CZ" dirty="0" smtClean="0"/>
              <a:t>       [OUT/OUTPUT]</a:t>
            </a:r>
          </a:p>
          <a:p>
            <a:pPr>
              <a:buNone/>
            </a:pPr>
            <a:r>
              <a:rPr lang="cs-CZ" dirty="0" smtClean="0"/>
              <a:t>[WITH </a:t>
            </a:r>
            <a:r>
              <a:rPr lang="cs-CZ" dirty="0" err="1" smtClean="0"/>
              <a:t>procedure</a:t>
            </a:r>
            <a:r>
              <a:rPr lang="cs-CZ" dirty="0" smtClean="0"/>
              <a:t>_</a:t>
            </a:r>
            <a:r>
              <a:rPr lang="cs-CZ" dirty="0" err="1" smtClean="0"/>
              <a:t>option</a:t>
            </a:r>
            <a:r>
              <a:rPr lang="cs-CZ" dirty="0" smtClean="0"/>
              <a:t>]</a:t>
            </a:r>
          </a:p>
          <a:p>
            <a:pPr>
              <a:buNone/>
            </a:pPr>
            <a:r>
              <a:rPr lang="cs-CZ" dirty="0" smtClean="0"/>
              <a:t>   [FOR REPLICATION]</a:t>
            </a:r>
          </a:p>
          <a:p>
            <a:pPr>
              <a:buNone/>
            </a:pPr>
            <a:r>
              <a:rPr lang="cs-CZ" dirty="0" smtClean="0"/>
              <a:t>AS</a:t>
            </a:r>
          </a:p>
          <a:p>
            <a:pPr>
              <a:buNone/>
            </a:pPr>
            <a:r>
              <a:rPr lang="cs-CZ" dirty="0" err="1" smtClean="0"/>
              <a:t>Begin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sql</a:t>
            </a:r>
            <a:r>
              <a:rPr lang="cs-CZ" dirty="0" smtClean="0"/>
              <a:t> </a:t>
            </a:r>
            <a:r>
              <a:rPr lang="cs-CZ" dirty="0" err="1" smtClean="0"/>
              <a:t>statements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end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Procedure</a:t>
            </a:r>
            <a:r>
              <a:rPr lang="cs-CZ" dirty="0" smtClean="0"/>
              <a:t> </a:t>
            </a:r>
            <a:r>
              <a:rPr lang="cs-CZ" dirty="0" err="1" smtClean="0"/>
              <a:t>options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ENCRYPTION</a:t>
            </a:r>
          </a:p>
          <a:p>
            <a:r>
              <a:rPr lang="cs-CZ" dirty="0" smtClean="0"/>
              <a:t>RECOMPILE</a:t>
            </a:r>
          </a:p>
          <a:p>
            <a:r>
              <a:rPr lang="cs-CZ" dirty="0" smtClean="0"/>
              <a:t>EXECUTE_AS_</a:t>
            </a:r>
            <a:r>
              <a:rPr lang="cs-CZ" dirty="0" err="1" smtClean="0"/>
              <a:t>clause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Spuštění procedury – MS SQL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EXEC </a:t>
            </a:r>
            <a:r>
              <a:rPr lang="cs-CZ" dirty="0" err="1" smtClean="0"/>
              <a:t>name</a:t>
            </a:r>
            <a:endParaRPr lang="cs-CZ" dirty="0" smtClean="0"/>
          </a:p>
          <a:p>
            <a:r>
              <a:rPr lang="cs-CZ" dirty="0" smtClean="0"/>
              <a:t>EXEC owner.name</a:t>
            </a:r>
          </a:p>
          <a:p>
            <a:endParaRPr lang="cs-CZ" dirty="0"/>
          </a:p>
          <a:p>
            <a:r>
              <a:rPr lang="cs-CZ" dirty="0" smtClean="0"/>
              <a:t>EXEC </a:t>
            </a:r>
            <a:r>
              <a:rPr lang="cs-CZ" dirty="0" err="1" smtClean="0"/>
              <a:t>xp_name</a:t>
            </a:r>
            <a:r>
              <a:rPr lang="cs-CZ" dirty="0" smtClean="0"/>
              <a:t>  	systémová procedura</a:t>
            </a:r>
          </a:p>
          <a:p>
            <a:r>
              <a:rPr lang="cs-CZ" dirty="0"/>
              <a:t>EXEC </a:t>
            </a:r>
            <a:r>
              <a:rPr lang="cs-CZ" dirty="0" err="1"/>
              <a:t>sys.xp_subdirs</a:t>
            </a:r>
            <a:r>
              <a:rPr lang="cs-CZ" dirty="0"/>
              <a:t> 'c:\';</a:t>
            </a:r>
          </a:p>
        </p:txBody>
      </p:sp>
    </p:spTree>
    <p:extLst>
      <p:ext uri="{BB962C8B-B14F-4D97-AF65-F5344CB8AC3E}">
        <p14:creationId xmlns:p14="http://schemas.microsoft.com/office/powerpoint/2010/main" val="1139027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GRANT EXECUTE ON </a:t>
            </a:r>
            <a:r>
              <a:rPr lang="cs-CZ" dirty="0" err="1" smtClean="0"/>
              <a:t>proc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 TO </a:t>
            </a:r>
            <a:r>
              <a:rPr lang="cs-CZ" dirty="0" err="1" smtClean="0"/>
              <a:t>database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procedura, vrací však hodnotu</a:t>
            </a:r>
          </a:p>
          <a:p>
            <a:pPr lvl="1"/>
            <a:r>
              <a:rPr lang="cs-CZ" dirty="0" smtClean="0"/>
              <a:t>SCALAR FUNCTION</a:t>
            </a:r>
          </a:p>
          <a:p>
            <a:pPr lvl="1"/>
            <a:r>
              <a:rPr lang="cs-CZ" dirty="0" smtClean="0"/>
              <a:t>TABLE-VALUED FUNCTION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Table </a:t>
            </a:r>
            <a:r>
              <a:rPr lang="cs-CZ" dirty="0" err="1" smtClean="0"/>
              <a:t>value</a:t>
            </a:r>
            <a:r>
              <a:rPr lang="cs-CZ" dirty="0" smtClean="0"/>
              <a:t> – speciální typ proměnné, řádky tabulky, např. výsledek SELECT dotazu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Trigger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 IBM (1976)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Pojmenovaný databázový objekt, který je aktivován, jestliže nastane událost splňující podmínky jeho spuštění</a:t>
            </a:r>
          </a:p>
          <a:p>
            <a:r>
              <a:rPr lang="cs-CZ" dirty="0" smtClean="0"/>
              <a:t>Událost: </a:t>
            </a:r>
            <a:r>
              <a:rPr lang="cs-CZ" dirty="0" err="1" smtClean="0"/>
              <a:t>delete</a:t>
            </a:r>
            <a:r>
              <a:rPr lang="cs-CZ" dirty="0" smtClean="0"/>
              <a:t>, update, insert….</a:t>
            </a:r>
          </a:p>
          <a:p>
            <a:r>
              <a:rPr lang="cs-CZ" b="1" dirty="0" smtClean="0"/>
              <a:t>Je součástí transakce!!</a:t>
            </a:r>
          </a:p>
          <a:p>
            <a:r>
              <a:rPr lang="cs-CZ" dirty="0" smtClean="0"/>
              <a:t>Při operaci update lze specifikovat spuštění pro konkrétní sloupec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056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Scalar</a:t>
            </a:r>
            <a:r>
              <a:rPr lang="cs-CZ" dirty="0" smtClean="0"/>
              <a:t> </a:t>
            </a:r>
            <a:r>
              <a:rPr lang="cs-CZ" dirty="0" err="1" smtClean="0"/>
              <a:t>Funtion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CREATE FUNCTION </a:t>
            </a:r>
            <a:r>
              <a:rPr lang="cs-CZ" dirty="0" err="1" smtClean="0"/>
              <a:t>function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[@</a:t>
            </a:r>
            <a:r>
              <a:rPr lang="cs-CZ" dirty="0" err="1" smtClean="0"/>
              <a:t>parameter</a:t>
            </a:r>
            <a:r>
              <a:rPr lang="cs-CZ" dirty="0" smtClean="0"/>
              <a:t> AS data_type, … ]</a:t>
            </a:r>
          </a:p>
          <a:p>
            <a:pPr>
              <a:buNone/>
            </a:pPr>
            <a:r>
              <a:rPr lang="cs-CZ" dirty="0" smtClean="0"/>
              <a:t>RETURNS </a:t>
            </a:r>
            <a:r>
              <a:rPr lang="cs-CZ" dirty="0" err="1" smtClean="0"/>
              <a:t>return</a:t>
            </a:r>
            <a:r>
              <a:rPr lang="cs-CZ" dirty="0" smtClean="0"/>
              <a:t>_data_type</a:t>
            </a:r>
          </a:p>
          <a:p>
            <a:pPr>
              <a:buNone/>
            </a:pPr>
            <a:r>
              <a:rPr lang="cs-CZ" dirty="0" smtClean="0"/>
              <a:t>   [WITH </a:t>
            </a:r>
            <a:r>
              <a:rPr lang="cs-CZ" dirty="0" err="1" smtClean="0"/>
              <a:t>function</a:t>
            </a:r>
            <a:r>
              <a:rPr lang="cs-CZ" dirty="0" smtClean="0"/>
              <a:t>_</a:t>
            </a:r>
            <a:r>
              <a:rPr lang="cs-CZ" dirty="0" err="1" smtClean="0"/>
              <a:t>options</a:t>
            </a:r>
            <a:r>
              <a:rPr lang="cs-CZ" dirty="0" smtClean="0"/>
              <a:t>]</a:t>
            </a:r>
          </a:p>
          <a:p>
            <a:pPr>
              <a:buNone/>
            </a:pPr>
            <a:r>
              <a:rPr lang="cs-CZ" dirty="0" smtClean="0"/>
              <a:t>AS</a:t>
            </a:r>
          </a:p>
          <a:p>
            <a:pPr>
              <a:buNone/>
            </a:pPr>
            <a:r>
              <a:rPr lang="cs-CZ" dirty="0" smtClean="0"/>
              <a:t>   BEGIN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statements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RETURN </a:t>
            </a:r>
            <a:r>
              <a:rPr lang="cs-CZ" dirty="0" err="1" smtClean="0"/>
              <a:t>scalar</a:t>
            </a:r>
            <a:r>
              <a:rPr lang="cs-CZ" dirty="0" smtClean="0"/>
              <a:t>_</a:t>
            </a:r>
            <a:r>
              <a:rPr lang="cs-CZ" dirty="0" err="1" smtClean="0"/>
              <a:t>expression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END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Table-</a:t>
            </a:r>
            <a:r>
              <a:rPr lang="cs-CZ" dirty="0" err="1" smtClean="0"/>
              <a:t>valued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CREATE FUNCTION </a:t>
            </a:r>
            <a:r>
              <a:rPr lang="cs-CZ" dirty="0" err="1" smtClean="0"/>
              <a:t>function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[@</a:t>
            </a:r>
            <a:r>
              <a:rPr lang="cs-CZ" dirty="0" err="1" smtClean="0"/>
              <a:t>parameter</a:t>
            </a:r>
            <a:r>
              <a:rPr lang="cs-CZ" dirty="0" smtClean="0"/>
              <a:t> AS data_type, … ]</a:t>
            </a:r>
          </a:p>
          <a:p>
            <a:pPr>
              <a:buNone/>
            </a:pPr>
            <a:r>
              <a:rPr lang="cs-CZ" dirty="0" smtClean="0"/>
              <a:t>RETURNS @ret_</a:t>
            </a:r>
            <a:r>
              <a:rPr lang="cs-CZ" dirty="0" err="1" smtClean="0"/>
              <a:t>value</a:t>
            </a:r>
            <a:r>
              <a:rPr lang="cs-CZ" dirty="0" smtClean="0"/>
              <a:t> TABLE </a:t>
            </a:r>
            <a:r>
              <a:rPr lang="cs-CZ" dirty="0" err="1" smtClean="0"/>
              <a:t>table</a:t>
            </a:r>
            <a:r>
              <a:rPr lang="cs-CZ" dirty="0" smtClean="0"/>
              <a:t>_type_</a:t>
            </a:r>
            <a:r>
              <a:rPr lang="cs-CZ" dirty="0" err="1" smtClean="0"/>
              <a:t>definition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[WITH </a:t>
            </a:r>
            <a:r>
              <a:rPr lang="cs-CZ" dirty="0" err="1" smtClean="0"/>
              <a:t>function</a:t>
            </a:r>
            <a:r>
              <a:rPr lang="cs-CZ" dirty="0" smtClean="0"/>
              <a:t>_</a:t>
            </a:r>
            <a:r>
              <a:rPr lang="cs-CZ" dirty="0" err="1" smtClean="0"/>
              <a:t>options</a:t>
            </a:r>
            <a:r>
              <a:rPr lang="cs-CZ" dirty="0" smtClean="0"/>
              <a:t>]</a:t>
            </a:r>
          </a:p>
          <a:p>
            <a:pPr>
              <a:buNone/>
            </a:pPr>
            <a:r>
              <a:rPr lang="cs-CZ" dirty="0" smtClean="0"/>
              <a:t>AS</a:t>
            </a:r>
          </a:p>
          <a:p>
            <a:pPr>
              <a:buNone/>
            </a:pPr>
            <a:r>
              <a:rPr lang="cs-CZ" dirty="0" smtClean="0"/>
              <a:t>   BEGIN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statements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RETURN</a:t>
            </a:r>
          </a:p>
          <a:p>
            <a:pPr>
              <a:buNone/>
            </a:pPr>
            <a:r>
              <a:rPr lang="cs-CZ" dirty="0" smtClean="0"/>
              <a:t>	END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Procedury v </a:t>
            </a:r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Až od verze 5.x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create procedure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sp_VratSoftware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 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begin 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 select * from software; 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end </a:t>
            </a:r>
            <a:endParaRPr lang="cs-CZ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sp_VratSoftware</a:t>
            </a:r>
            <a:r>
              <a:rPr 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 </a:t>
            </a:r>
          </a:p>
        </p:txBody>
      </p:sp>
    </p:spTree>
    <p:extLst>
      <p:ext uri="{BB962C8B-B14F-4D97-AF65-F5344CB8AC3E}">
        <p14:creationId xmlns:p14="http://schemas.microsoft.com/office/powerpoint/2010/main" val="3670308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Procedury v </a:t>
            </a:r>
            <a:r>
              <a:rPr lang="cs-CZ" dirty="0" err="1" smtClean="0"/>
              <a:t>Oracle</a:t>
            </a:r>
            <a:r>
              <a:rPr lang="cs-CZ" dirty="0" smtClean="0"/>
              <a:t> PL/SQL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4338" name="Picture 2" descr="Výsledek obrázku pro oracle proced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16370"/>
            <a:ext cx="8208912" cy="529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6322" name="Picture 2" descr="Výsledek obrázku pro oracle proced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8622771" cy="3614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Kurzor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SQL – „množiny“</a:t>
            </a:r>
          </a:p>
          <a:p>
            <a:r>
              <a:rPr lang="cs-CZ" dirty="0" smtClean="0"/>
              <a:t>Kurzory – procedurální přístup</a:t>
            </a:r>
          </a:p>
          <a:p>
            <a:r>
              <a:rPr lang="cs-CZ" dirty="0" smtClean="0"/>
              <a:t>Pracují s daty jako s tabulkou, kde lze postupně procházet řádky (obdoba filozofie ISAM databází z dob </a:t>
            </a:r>
            <a:r>
              <a:rPr lang="cs-CZ" dirty="0" err="1" smtClean="0"/>
              <a:t>dBase</a:t>
            </a:r>
            <a:r>
              <a:rPr lang="cs-CZ" dirty="0" smtClean="0"/>
              <a:t> – DBF)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– lokální tabulky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tmp</a:t>
            </a:r>
            <a:r>
              <a:rPr lang="cs-CZ" dirty="0" smtClean="0"/>
              <a:t> table</a:t>
            </a:r>
          </a:p>
          <a:p>
            <a:pPr lvl="1"/>
            <a:r>
              <a:rPr lang="cs-CZ" dirty="0" smtClean="0"/>
              <a:t>CREATE TABLE #</a:t>
            </a:r>
            <a:r>
              <a:rPr lang="cs-CZ" dirty="0" err="1" smtClean="0"/>
              <a:t>LocalTab</a:t>
            </a:r>
            <a:r>
              <a:rPr lang="cs-CZ" dirty="0" smtClean="0"/>
              <a:t> ( </a:t>
            </a:r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r>
              <a:rPr lang="cs-CZ" dirty="0" smtClean="0"/>
              <a:t> )</a:t>
            </a:r>
          </a:p>
          <a:p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tmp</a:t>
            </a:r>
            <a:r>
              <a:rPr lang="cs-CZ" dirty="0" smtClean="0"/>
              <a:t> table</a:t>
            </a:r>
          </a:p>
          <a:p>
            <a:pPr lvl="1"/>
            <a:r>
              <a:rPr lang="cs-CZ" dirty="0" smtClean="0"/>
              <a:t>CREATE TABLE ##</a:t>
            </a:r>
            <a:r>
              <a:rPr lang="cs-CZ" dirty="0" err="1" smtClean="0"/>
              <a:t>LocalTab</a:t>
            </a:r>
            <a:r>
              <a:rPr lang="cs-CZ" dirty="0" smtClean="0"/>
              <a:t> ( </a:t>
            </a:r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r>
              <a:rPr lang="cs-CZ" dirty="0" smtClean="0"/>
              <a:t> )</a:t>
            </a:r>
          </a:p>
          <a:p>
            <a:r>
              <a:rPr lang="cs-CZ" dirty="0" smtClean="0"/>
              <a:t>Jsou umístěny do </a:t>
            </a:r>
            <a:r>
              <a:rPr lang="cs-CZ" dirty="0" err="1" smtClean="0"/>
              <a:t>tempdb</a:t>
            </a:r>
            <a:endParaRPr lang="cs-CZ" dirty="0" smtClean="0"/>
          </a:p>
          <a:p>
            <a:r>
              <a:rPr lang="cs-CZ" dirty="0" smtClean="0"/>
              <a:t>Zruší se, jakmile se odpojí relace</a:t>
            </a:r>
          </a:p>
          <a:p>
            <a:r>
              <a:rPr lang="cs-CZ" dirty="0" smtClean="0"/>
              <a:t>SELECT * INTO </a:t>
            </a:r>
            <a:r>
              <a:rPr lang="cs-CZ" dirty="0" err="1" smtClean="0"/>
              <a:t>tab</a:t>
            </a:r>
            <a:r>
              <a:rPr lang="cs-CZ" dirty="0" smtClean="0"/>
              <a:t>_name1 FROM </a:t>
            </a:r>
            <a:r>
              <a:rPr lang="cs-CZ" dirty="0" err="1" smtClean="0"/>
              <a:t>tab</a:t>
            </a:r>
            <a:r>
              <a:rPr lang="cs-CZ" dirty="0" smtClean="0"/>
              <a:t>_name2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kurzorových tabulek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FORWARD_ONLY – posun po řádcích pouze vpřed, nevyžaduje přístup do </a:t>
            </a:r>
            <a:r>
              <a:rPr lang="cs-CZ" dirty="0" err="1" smtClean="0"/>
              <a:t>tempdb</a:t>
            </a:r>
            <a:r>
              <a:rPr lang="cs-CZ" dirty="0" smtClean="0"/>
              <a:t>, default</a:t>
            </a:r>
          </a:p>
          <a:p>
            <a:r>
              <a:rPr lang="cs-CZ" dirty="0" smtClean="0"/>
              <a:t>DYNAMIC</a:t>
            </a:r>
          </a:p>
          <a:p>
            <a:r>
              <a:rPr lang="cs-CZ" dirty="0" smtClean="0"/>
              <a:t>STATIC</a:t>
            </a:r>
          </a:p>
          <a:p>
            <a:r>
              <a:rPr lang="cs-CZ" dirty="0" smtClean="0"/>
              <a:t>KEYSET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DECLARE </a:t>
            </a:r>
            <a:r>
              <a:rPr lang="cs-CZ" dirty="0" err="1" smtClean="0"/>
              <a:t>cur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 CURSOR FORWARD_ONLY [LOCAL/GLOBAL]</a:t>
            </a:r>
          </a:p>
          <a:p>
            <a:pPr>
              <a:buNone/>
            </a:pPr>
            <a:r>
              <a:rPr lang="cs-CZ" dirty="0" smtClean="0"/>
              <a:t>  FOR SELECT col1, col2 FROM table_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OPEN </a:t>
            </a:r>
            <a:r>
              <a:rPr lang="cs-CZ" dirty="0" err="1" smtClean="0"/>
              <a:t>cur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 [FOR READ_ONLY/UPDATE OF </a:t>
            </a:r>
            <a:r>
              <a:rPr lang="cs-CZ" dirty="0" err="1" smtClean="0"/>
              <a:t>col</a:t>
            </a:r>
            <a:r>
              <a:rPr lang="cs-CZ" dirty="0" smtClean="0"/>
              <a:t>]</a:t>
            </a:r>
          </a:p>
          <a:p>
            <a:pPr>
              <a:buNone/>
            </a:pPr>
            <a:r>
              <a:rPr lang="cs-CZ" dirty="0" smtClean="0"/>
              <a:t>FETCH </a:t>
            </a:r>
            <a:r>
              <a:rPr lang="cs-CZ" dirty="0" err="1" smtClean="0"/>
              <a:t>cur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 INTO @</a:t>
            </a:r>
            <a:r>
              <a:rPr lang="cs-CZ" dirty="0" err="1" smtClean="0"/>
              <a:t>variable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While</a:t>
            </a:r>
            <a:r>
              <a:rPr lang="cs-CZ" dirty="0" smtClean="0"/>
              <a:t> (@@FETCH_STATUS=0)</a:t>
            </a:r>
          </a:p>
          <a:p>
            <a:pPr>
              <a:buNone/>
            </a:pPr>
            <a:r>
              <a:rPr lang="cs-CZ" dirty="0" smtClean="0"/>
              <a:t>BEGIN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statements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FETCH NEXT </a:t>
            </a:r>
            <a:r>
              <a:rPr lang="cs-CZ" dirty="0" err="1" smtClean="0"/>
              <a:t>cur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@</a:t>
            </a:r>
            <a:r>
              <a:rPr lang="cs-CZ" dirty="0" err="1" smtClean="0"/>
              <a:t>variable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END</a:t>
            </a:r>
          </a:p>
          <a:p>
            <a:pPr>
              <a:buNone/>
            </a:pPr>
            <a:r>
              <a:rPr lang="cs-CZ" dirty="0" smtClean="0"/>
              <a:t>CLOSE </a:t>
            </a:r>
            <a:r>
              <a:rPr lang="cs-CZ" dirty="0" err="1" smtClean="0"/>
              <a:t>cur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DEALLOCATE </a:t>
            </a:r>
            <a:r>
              <a:rPr lang="cs-CZ" dirty="0" err="1" smtClean="0"/>
              <a:t>cur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    -- zruší paměť přiřazenou kurz. tab.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Trigger</a:t>
            </a:r>
            <a:r>
              <a:rPr lang="cs-CZ" dirty="0" smtClean="0"/>
              <a:t> - syntax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CREATE TRIGGER </a:t>
            </a:r>
            <a:r>
              <a:rPr lang="cs-CZ" dirty="0" err="1" smtClean="0"/>
              <a:t>trigger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ON  table/</a:t>
            </a:r>
            <a:r>
              <a:rPr lang="cs-CZ" dirty="0" err="1" smtClean="0"/>
              <a:t>view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WITH </a:t>
            </a:r>
            <a:r>
              <a:rPr lang="cs-CZ" dirty="0" err="1" smtClean="0"/>
              <a:t>option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FOR AFTER/INSTEAD OF</a:t>
            </a:r>
          </a:p>
          <a:p>
            <a:pPr>
              <a:buNone/>
            </a:pPr>
            <a:r>
              <a:rPr lang="cs-CZ" dirty="0" smtClean="0"/>
              <a:t>             INSERT/UPDATE/DELETE</a:t>
            </a:r>
          </a:p>
          <a:p>
            <a:pPr>
              <a:buNone/>
            </a:pPr>
            <a:r>
              <a:rPr lang="cs-CZ" dirty="0" smtClean="0"/>
              <a:t>               [WITH APPEND]</a:t>
            </a:r>
          </a:p>
          <a:p>
            <a:pPr>
              <a:buNone/>
            </a:pPr>
            <a:r>
              <a:rPr lang="cs-CZ" dirty="0" smtClean="0"/>
              <a:t>AS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sql</a:t>
            </a:r>
            <a:r>
              <a:rPr lang="cs-CZ" dirty="0" smtClean="0"/>
              <a:t> </a:t>
            </a:r>
            <a:r>
              <a:rPr lang="cs-CZ" dirty="0" err="1" smtClean="0"/>
              <a:t>statements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 descr="Výsledek obrázku pro sql server curs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3888"/>
            <a:ext cx="7920880" cy="6244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to jde, vyhnout se použití kurzoru</a:t>
            </a:r>
          </a:p>
          <a:p>
            <a:r>
              <a:rPr lang="cs-CZ" dirty="0" smtClean="0"/>
              <a:t>Pouze pro administraci nebo opravu dat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Systémové procedury pro práci s kurzory – MS SQL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Sp</a:t>
            </a:r>
            <a:r>
              <a:rPr lang="cs-CZ" dirty="0" smtClean="0"/>
              <a:t>_</a:t>
            </a:r>
            <a:r>
              <a:rPr lang="cs-CZ" dirty="0" err="1" smtClean="0"/>
              <a:t>cursor</a:t>
            </a:r>
            <a:r>
              <a:rPr lang="cs-CZ" dirty="0" smtClean="0"/>
              <a:t>_list – vrací seznam kurzorů</a:t>
            </a:r>
          </a:p>
          <a:p>
            <a:r>
              <a:rPr lang="cs-CZ" dirty="0" err="1" smtClean="0"/>
              <a:t>Sp</a:t>
            </a:r>
            <a:r>
              <a:rPr lang="cs-CZ" dirty="0" smtClean="0"/>
              <a:t>_</a:t>
            </a:r>
            <a:r>
              <a:rPr lang="cs-CZ" dirty="0" err="1" smtClean="0"/>
              <a:t>describe</a:t>
            </a:r>
            <a:r>
              <a:rPr lang="cs-CZ" dirty="0" smtClean="0"/>
              <a:t>_</a:t>
            </a:r>
            <a:r>
              <a:rPr lang="cs-CZ" dirty="0" err="1" smtClean="0"/>
              <a:t>cursor</a:t>
            </a:r>
            <a:endParaRPr lang="cs-CZ" dirty="0" smtClean="0"/>
          </a:p>
          <a:p>
            <a:r>
              <a:rPr lang="cs-CZ" dirty="0" err="1" smtClean="0"/>
              <a:t>Sp</a:t>
            </a:r>
            <a:r>
              <a:rPr lang="cs-CZ" dirty="0" smtClean="0"/>
              <a:t>_</a:t>
            </a:r>
            <a:r>
              <a:rPr lang="cs-CZ" dirty="0" err="1" smtClean="0"/>
              <a:t>describe</a:t>
            </a:r>
            <a:r>
              <a:rPr lang="cs-CZ" dirty="0" smtClean="0"/>
              <a:t>_</a:t>
            </a:r>
            <a:r>
              <a:rPr lang="cs-CZ" dirty="0" err="1" smtClean="0"/>
              <a:t>cursor</a:t>
            </a:r>
            <a:r>
              <a:rPr lang="cs-CZ" dirty="0" smtClean="0"/>
              <a:t>_</a:t>
            </a:r>
            <a:r>
              <a:rPr lang="cs-CZ" dirty="0" err="1" smtClean="0"/>
              <a:t>columns</a:t>
            </a:r>
            <a:endParaRPr lang="cs-CZ" dirty="0" smtClean="0"/>
          </a:p>
          <a:p>
            <a:r>
              <a:rPr lang="cs-CZ" dirty="0" err="1" smtClean="0"/>
              <a:t>Sp</a:t>
            </a:r>
            <a:r>
              <a:rPr lang="cs-CZ" dirty="0" smtClean="0"/>
              <a:t>_</a:t>
            </a:r>
            <a:r>
              <a:rPr lang="cs-CZ" dirty="0" err="1" smtClean="0"/>
              <a:t>describe</a:t>
            </a:r>
            <a:r>
              <a:rPr lang="cs-CZ" dirty="0" smtClean="0"/>
              <a:t>_</a:t>
            </a:r>
            <a:r>
              <a:rPr lang="cs-CZ" dirty="0" err="1" smtClean="0"/>
              <a:t>cursor</a:t>
            </a:r>
            <a:r>
              <a:rPr lang="cs-CZ" dirty="0" smtClean="0"/>
              <a:t>_</a:t>
            </a:r>
            <a:r>
              <a:rPr lang="cs-CZ" dirty="0" err="1" smtClean="0"/>
              <a:t>tables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chybami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RAISERROR(Text, Závažnost, Stav)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[WITH LOG]</a:t>
            </a:r>
          </a:p>
          <a:p>
            <a:r>
              <a:rPr lang="cs-CZ" dirty="0" smtClean="0"/>
              <a:t>@@ERROR</a:t>
            </a:r>
          </a:p>
          <a:p>
            <a:r>
              <a:rPr lang="cs-CZ" dirty="0" smtClean="0"/>
              <a:t>Závažnost:</a:t>
            </a:r>
          </a:p>
          <a:p>
            <a:pPr lvl="1"/>
            <a:r>
              <a:rPr lang="cs-CZ" dirty="0" smtClean="0"/>
              <a:t>&lt;16 		</a:t>
            </a:r>
            <a:r>
              <a:rPr lang="cs-CZ" dirty="0" err="1" smtClean="0"/>
              <a:t>Information</a:t>
            </a:r>
            <a:endParaRPr lang="cs-CZ" dirty="0" smtClean="0"/>
          </a:p>
          <a:p>
            <a:pPr lvl="1"/>
            <a:r>
              <a:rPr lang="cs-CZ" dirty="0" smtClean="0"/>
              <a:t>= 16 		</a:t>
            </a:r>
            <a:r>
              <a:rPr lang="cs-CZ" dirty="0" err="1" smtClean="0"/>
              <a:t>Warning</a:t>
            </a:r>
            <a:endParaRPr lang="cs-CZ" dirty="0" smtClean="0"/>
          </a:p>
          <a:p>
            <a:pPr lvl="1"/>
            <a:r>
              <a:rPr lang="cs-CZ" dirty="0" smtClean="0"/>
              <a:t>&gt; 16		</a:t>
            </a:r>
            <a:r>
              <a:rPr lang="cs-CZ" dirty="0" err="1" smtClean="0"/>
              <a:t>Error</a:t>
            </a:r>
            <a:endParaRPr lang="cs-CZ" dirty="0" smtClean="0"/>
          </a:p>
          <a:p>
            <a:pPr lvl="1"/>
            <a:r>
              <a:rPr lang="cs-CZ" dirty="0" smtClean="0"/>
              <a:t>&gt; 20		</a:t>
            </a:r>
            <a:r>
              <a:rPr lang="cs-CZ" dirty="0" err="1" smtClean="0"/>
              <a:t>Fatal</a:t>
            </a:r>
            <a:r>
              <a:rPr lang="cs-CZ" dirty="0" smtClean="0"/>
              <a:t> </a:t>
            </a:r>
            <a:r>
              <a:rPr lang="cs-CZ" dirty="0" err="1" smtClean="0"/>
              <a:t>error</a:t>
            </a:r>
            <a:r>
              <a:rPr lang="cs-CZ" dirty="0" smtClean="0"/>
              <a:t> (ukončení dávky)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4619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chybami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RAISERROR</a:t>
            </a:r>
          </a:p>
          <a:p>
            <a:pPr lvl="1"/>
            <a:r>
              <a:rPr lang="cs-CZ" dirty="0" smtClean="0"/>
              <a:t>Stav = 127 -&gt; nastaví </a:t>
            </a:r>
            <a:r>
              <a:rPr lang="cs-CZ" dirty="0" err="1" smtClean="0"/>
              <a:t>errorlevel</a:t>
            </a:r>
            <a:r>
              <a:rPr lang="cs-CZ" dirty="0" smtClean="0"/>
              <a:t> pro operační systém na kód chyby @@ERROR</a:t>
            </a:r>
          </a:p>
          <a:p>
            <a:pPr lvl="1"/>
            <a:r>
              <a:rPr lang="cs-CZ" dirty="0" smtClean="0"/>
              <a:t>Využití – pro řádkového klienta </a:t>
            </a:r>
            <a:r>
              <a:rPr lang="cs-CZ" dirty="0" err="1" smtClean="0"/>
              <a:t>iSQL</a:t>
            </a:r>
            <a:r>
              <a:rPr lang="cs-CZ" dirty="0" smtClean="0"/>
              <a:t>, </a:t>
            </a:r>
            <a:r>
              <a:rPr lang="cs-CZ" dirty="0" err="1" smtClean="0"/>
              <a:t>oSQL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4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DDL </a:t>
            </a:r>
            <a:r>
              <a:rPr lang="cs-CZ" dirty="0" err="1" smtClean="0"/>
              <a:t>Trigger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CREATE TRIGGER </a:t>
            </a:r>
            <a:r>
              <a:rPr lang="cs-CZ" dirty="0" err="1" smtClean="0"/>
              <a:t>trigger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ON DATABASE</a:t>
            </a:r>
          </a:p>
          <a:p>
            <a:pPr>
              <a:buNone/>
            </a:pPr>
            <a:r>
              <a:rPr lang="cs-CZ" dirty="0" smtClean="0"/>
              <a:t>      FOR DROP_TABLE</a:t>
            </a:r>
          </a:p>
          <a:p>
            <a:pPr>
              <a:buNone/>
            </a:pPr>
            <a:r>
              <a:rPr lang="cs-CZ" dirty="0" smtClean="0"/>
              <a:t>AS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</a:t>
            </a:r>
            <a:r>
              <a:rPr lang="cs-CZ" dirty="0" err="1" smtClean="0"/>
              <a:t>triggerů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Logování aktivity – auditní záznamy</a:t>
            </a:r>
          </a:p>
          <a:p>
            <a:r>
              <a:rPr lang="cs-CZ" dirty="0" smtClean="0"/>
              <a:t>Kontrola integrity</a:t>
            </a:r>
          </a:p>
          <a:p>
            <a:r>
              <a:rPr lang="cs-CZ" dirty="0" smtClean="0"/>
              <a:t>Kontrola dat</a:t>
            </a:r>
          </a:p>
          <a:p>
            <a:r>
              <a:rPr lang="cs-CZ" dirty="0" smtClean="0"/>
              <a:t>Automatická aktualizace </a:t>
            </a:r>
            <a:br>
              <a:rPr lang="cs-CZ" dirty="0" smtClean="0"/>
            </a:br>
            <a:r>
              <a:rPr lang="cs-CZ" dirty="0" smtClean="0"/>
              <a:t>vypočítávaných hodnot</a:t>
            </a:r>
          </a:p>
          <a:p>
            <a:endParaRPr lang="cs-CZ" dirty="0"/>
          </a:p>
        </p:txBody>
      </p:sp>
      <p:pic>
        <p:nvPicPr>
          <p:cNvPr id="33794" name="Picture 2" descr="Výsledek obrázku pro sql server trig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0594" y="2852936"/>
            <a:ext cx="4193406" cy="34494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04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Triggery</a:t>
            </a:r>
            <a:r>
              <a:rPr lang="cs-CZ" dirty="0" smtClean="0"/>
              <a:t> MS SQL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Virtuální tabulky </a:t>
            </a:r>
            <a:r>
              <a:rPr lang="cs-CZ" b="1" dirty="0" err="1" smtClean="0"/>
              <a:t>Inserted</a:t>
            </a:r>
            <a:r>
              <a:rPr lang="cs-CZ" dirty="0" smtClean="0"/>
              <a:t> a </a:t>
            </a:r>
            <a:r>
              <a:rPr lang="cs-CZ" b="1" dirty="0" err="1" smtClean="0"/>
              <a:t>Deleted</a:t>
            </a:r>
            <a:endParaRPr lang="cs-CZ" b="1" dirty="0" smtClean="0"/>
          </a:p>
          <a:p>
            <a:r>
              <a:rPr lang="cs-CZ" dirty="0" smtClean="0"/>
              <a:t>Počet </a:t>
            </a:r>
            <a:r>
              <a:rPr lang="cs-CZ" dirty="0" err="1" smtClean="0"/>
              <a:t>triggerů</a:t>
            </a:r>
            <a:r>
              <a:rPr lang="cs-CZ" dirty="0" smtClean="0"/>
              <a:t> na tabulce není omezen</a:t>
            </a:r>
          </a:p>
          <a:p>
            <a:r>
              <a:rPr lang="cs-CZ" dirty="0" smtClean="0"/>
              <a:t>2 režimy spuštění</a:t>
            </a:r>
          </a:p>
          <a:p>
            <a:pPr lvl="1"/>
            <a:r>
              <a:rPr lang="cs-CZ" dirty="0" smtClean="0"/>
              <a:t>AFTER</a:t>
            </a:r>
          </a:p>
          <a:p>
            <a:pPr lvl="1"/>
            <a:r>
              <a:rPr lang="cs-CZ" dirty="0" smtClean="0"/>
              <a:t>INSTEAD OF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9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3250" name="Picture 2" descr="Výsledek obrázku pro sql server trig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427952" cy="445958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259632" y="587727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www.</a:t>
            </a:r>
            <a:r>
              <a:rPr lang="cs-CZ" dirty="0" err="1" smtClean="0"/>
              <a:t>dotnetinterviewquestions.in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Trigger</a:t>
            </a:r>
            <a:r>
              <a:rPr lang="cs-CZ" dirty="0" smtClean="0"/>
              <a:t> per-</a:t>
            </a:r>
            <a:r>
              <a:rPr lang="cs-CZ" dirty="0" err="1" smtClean="0"/>
              <a:t>row</a:t>
            </a:r>
            <a:r>
              <a:rPr lang="cs-CZ" dirty="0" smtClean="0"/>
              <a:t> – spouští se pro každý řádek dotazu</a:t>
            </a:r>
          </a:p>
          <a:p>
            <a:r>
              <a:rPr lang="cs-CZ" dirty="0" err="1" smtClean="0"/>
              <a:t>Trigger</a:t>
            </a:r>
            <a:r>
              <a:rPr lang="cs-CZ" dirty="0" smtClean="0"/>
              <a:t> per-</a:t>
            </a:r>
            <a:r>
              <a:rPr lang="cs-CZ" dirty="0" err="1" smtClean="0"/>
              <a:t>statement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93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731</Words>
  <Application>Microsoft Office PowerPoint</Application>
  <PresentationFormat>Předvádění na obrazovce (4:3)</PresentationFormat>
  <Paragraphs>210</Paragraphs>
  <Slides>44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sady Office</vt:lpstr>
      <vt:lpstr>Databázové systémy přednáška 7 –Triggery, pohledy, uložené procedury, kurzory</vt:lpstr>
      <vt:lpstr>Obsah</vt:lpstr>
      <vt:lpstr>Trigger</vt:lpstr>
      <vt:lpstr>Trigger - syntax</vt:lpstr>
      <vt:lpstr>DDL Trigger</vt:lpstr>
      <vt:lpstr>Použití triggerů</vt:lpstr>
      <vt:lpstr>Triggery MS SQL Server</vt:lpstr>
      <vt:lpstr>Prezentace aplikace PowerPoint</vt:lpstr>
      <vt:lpstr>PostgreSQL</vt:lpstr>
      <vt:lpstr>Triggery - Oracle</vt:lpstr>
      <vt:lpstr>Triggery - Oracle</vt:lpstr>
      <vt:lpstr>Užití triggeru - příklad</vt:lpstr>
      <vt:lpstr>Užití triggeru - příklad</vt:lpstr>
      <vt:lpstr>Prezentace aplikace PowerPoint</vt:lpstr>
      <vt:lpstr>Prezentace aplikace PowerPoint</vt:lpstr>
      <vt:lpstr>Prezentace aplikace PowerPoint</vt:lpstr>
      <vt:lpstr>Triggery</vt:lpstr>
      <vt:lpstr>View - pohled</vt:lpstr>
      <vt:lpstr>View</vt:lpstr>
      <vt:lpstr>Prezentace aplikace PowerPoint</vt:lpstr>
      <vt:lpstr>Uložená procedura</vt:lpstr>
      <vt:lpstr>Jazyk v procedurách</vt:lpstr>
      <vt:lpstr>Terminologie</vt:lpstr>
      <vt:lpstr>Uložená procedura - syntax</vt:lpstr>
      <vt:lpstr>Syntax</vt:lpstr>
      <vt:lpstr>Procedure options</vt:lpstr>
      <vt:lpstr>Spuštění procedury – MS SQL Server</vt:lpstr>
      <vt:lpstr>Oprávnění</vt:lpstr>
      <vt:lpstr>Funkce</vt:lpstr>
      <vt:lpstr>Scalar Funtion</vt:lpstr>
      <vt:lpstr>Table-valued function</vt:lpstr>
      <vt:lpstr>Procedury v MySql</vt:lpstr>
      <vt:lpstr>Procedury v Oracle PL/SQL</vt:lpstr>
      <vt:lpstr>Prezentace aplikace PowerPoint</vt:lpstr>
      <vt:lpstr>Prezentace aplikace PowerPoint</vt:lpstr>
      <vt:lpstr>Prezentace aplikace PowerPoint</vt:lpstr>
      <vt:lpstr>SQL – lokální tabulky</vt:lpstr>
      <vt:lpstr>Typy kurzorových tabulek</vt:lpstr>
      <vt:lpstr>Syntaxe</vt:lpstr>
      <vt:lpstr>Prezentace aplikace PowerPoint</vt:lpstr>
      <vt:lpstr>Doporučené použití</vt:lpstr>
      <vt:lpstr>Systémové procedury pro práci s kurzory – MS SQL Server</vt:lpstr>
      <vt:lpstr>Práce s chybami</vt:lpstr>
      <vt:lpstr>Práce s chybami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uzivatel</cp:lastModifiedBy>
  <cp:revision>65</cp:revision>
  <dcterms:created xsi:type="dcterms:W3CDTF">2016-09-11T12:48:50Z</dcterms:created>
  <dcterms:modified xsi:type="dcterms:W3CDTF">2016-10-24T10:20:20Z</dcterms:modified>
</cp:coreProperties>
</file>